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2"/>
  </p:notesMasterIdLst>
  <p:sldIdLst>
    <p:sldId id="256" r:id="rId2"/>
    <p:sldId id="264" r:id="rId3"/>
    <p:sldId id="263" r:id="rId4"/>
    <p:sldId id="268" r:id="rId5"/>
    <p:sldId id="269" r:id="rId6"/>
    <p:sldId id="257" r:id="rId7"/>
    <p:sldId id="260" r:id="rId8"/>
    <p:sldId id="258" r:id="rId9"/>
    <p:sldId id="259" r:id="rId10"/>
    <p:sldId id="262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Helvetica Neue" panose="02000503000000020004" pitchFamily="2" charset="0"/>
      <p:regular r:id="rId21"/>
      <p:bold r:id="rId22"/>
      <p:italic r:id="rId23"/>
      <p:boldItalic r:id="rId24"/>
    </p:embeddedFont>
    <p:embeddedFont>
      <p:font typeface="Merriweather Sans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SemiBold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Durb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39FD79-BA08-4128-9F5B-916A27823634}">
  <a:tblStyle styleId="{8239FD79-BA08-4128-9F5B-916A27823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99"/>
    <p:restoredTop sz="97737"/>
  </p:normalViewPr>
  <p:slideViewPr>
    <p:cSldViewPr snapToGrid="0" snapToObjects="1">
      <p:cViewPr varScale="1">
        <p:scale>
          <a:sx n="213" d="100"/>
          <a:sy n="213" d="100"/>
        </p:scale>
        <p:origin x="1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tech-external-debug-security/topic/tg_meeting_nov_15/102601350?p=,,,20,0,0,0::recentpostdate/sticky,,,20,2,0,102601350,previd%3D1700053881774901524,nextid%3D1697955034780248418&amp;previd=1700053881774901524&amp;nextid=169795503478024841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a1df9f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a1df9ff0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ba1df9ff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a1df9ff0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a1df9ff0c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ba1df9ff0c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u="sng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3"/>
              </a:rPr>
            </a:br>
            <a:br>
              <a:rPr 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04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5ab111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5ab111b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075ab111b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3200"/>
              <a:buNone/>
              <a:defRPr sz="32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301" y="1272159"/>
            <a:ext cx="5055368" cy="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_1">
  <p:cSld name="CUSTOM_5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/>
          <p:nvPr/>
        </p:nvSpPr>
        <p:spPr>
          <a:xfrm>
            <a:off x="643920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7050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">
  <p:cSld name="CUSTOM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702800" y="0"/>
            <a:ext cx="5489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2">
  <p:cSld name="CUSTOM_3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5738067" y="0"/>
            <a:ext cx="64539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6036298" y="274333"/>
            <a:ext cx="58860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">
  <p:cSld name="CUSTOM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86933" y="232867"/>
            <a:ext cx="6051600" cy="6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1">
  <p:cSld name="CUSTOM_4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050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0300" y="151833"/>
            <a:ext cx="6178800" cy="6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6263967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_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7300" y="68867"/>
            <a:ext cx="52677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925167" y="68867"/>
            <a:ext cx="60072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2">
  <p:cSld name="CUSTOM_2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893767" y="288567"/>
            <a:ext cx="5882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2"/>
          </p:nvPr>
        </p:nvSpPr>
        <p:spPr>
          <a:xfrm>
            <a:off x="265833" y="288567"/>
            <a:ext cx="5246400" cy="6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5893767" y="2079767"/>
            <a:ext cx="5882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920933" y="149900"/>
            <a:ext cx="5942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2">
  <p:cSld name="CUSTOM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230300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930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48930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">
  <p:cSld name="CUSTOM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_1">
  <p:cSld name="CUSTOM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41600" y="221000"/>
            <a:ext cx="59529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6816533" y="221000"/>
            <a:ext cx="5171100" cy="6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9559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2">
  <p:cSld name="CUSTOM_2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6681367" y="108400"/>
            <a:ext cx="53199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">
  <p:cSld name="CUSTOM_3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139400" y="191367"/>
            <a:ext cx="6178800" cy="60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_1">
  <p:cSld name="CUSTOM_3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6692067" y="149900"/>
            <a:ext cx="5433300" cy="6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2">
  <p:cSld name="CUSTOM_4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5431500" y="0"/>
            <a:ext cx="67605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5743898" y="274333"/>
            <a:ext cx="61656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3">
  <p:cSld name="CUSTOM_4_1_3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125567" y="136067"/>
            <a:ext cx="5156400" cy="6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5682733" y="267667"/>
            <a:ext cx="6318900" cy="6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_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433" y="5619961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">
  <p:cSld name="TITLE_AND_BODY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42556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80222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42600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80414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 idx="5"/>
          </p:nvPr>
        </p:nvSpPr>
        <p:spPr>
          <a:xfrm>
            <a:off x="43760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1">
  <p:cSld name="TITLE_AND_BODY_2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2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title" idx="3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gradFill>
            <a:gsLst>
              <a:gs pos="0">
                <a:srgbClr val="0A3799">
                  <a:alpha val="56862"/>
                </a:srgbClr>
              </a:gs>
              <a:gs pos="100000">
                <a:srgbClr val="0A6B7C">
                  <a:alpha val="5686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2">
  <p:cSld name="TITLE_AND_BODY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2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4964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5008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5548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idx="2"/>
          </p:nvPr>
        </p:nvSpPr>
        <p:spPr>
          <a:xfrm>
            <a:off x="6168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3">
  <p:cSld name="TITLE_AND_BODY_2_1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4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5038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5230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814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 idx="2"/>
          </p:nvPr>
        </p:nvSpPr>
        <p:spPr>
          <a:xfrm>
            <a:off x="6007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marL="137160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marL="2286000" lvl="4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>
            <a:spLocks noGrp="1"/>
          </p:cNvSpPr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79" name="Google Shape;279;p46"/>
          <p:cNvSpPr txBox="1">
            <a:spLocks noGrp="1"/>
          </p:cNvSpPr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37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3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pen Sans"/>
              <a:buNone/>
              <a:defRPr sz="4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8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Font typeface="Open Sans SemiBold"/>
              <a:buNone/>
              <a:defRPr sz="53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riscv.org/display/HOME/Meeting+Disclosures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zm6AQSksuMQOClVp2wdggHXBJQVUblXn/edit?usp=sharing&amp;ouid=101725320140562793201&amp;rtpof=true&amp;sd=tru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scv-non-isa/riscv-external-debug-security/issues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scv-non-isa/riscv-external-debug-security/pull/41/files" TargetMode="Externa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RISC-V External Debug Security TG</a:t>
            </a:r>
            <a:endParaRPr dirty="0"/>
          </a:p>
        </p:txBody>
      </p:sp>
      <p:sp>
        <p:nvSpPr>
          <p:cNvPr id="289" name="Google Shape;289;p47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Meeting notes – 6/18/2024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D974-F305-D046-BAD8-BDF3C77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Disclosure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C825A-6ACC-0C42-AB60-8728021DF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https://wiki.riscv.org/display/HOME/Meeting+Disclosures</a:t>
            </a:r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73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3" name="Google Shape;413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TG/Spec update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Arch opens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A775-D230-554D-83ED-4B8DBD2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TG/Spec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EEA30-0096-B747-8EC5-9BBB52E98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Ratification plan approved by charis meeting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Share waiver on SAIL w/ debug TG</a:t>
            </a:r>
          </a:p>
          <a:p>
            <a:r>
              <a:rPr lang="en-US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on rev0.5 feedback (ETA end of June to start PR)</a:t>
            </a:r>
            <a:endParaRPr lang="en-US" dirty="0"/>
          </a:p>
          <a:p>
            <a:endParaRPr lang="en-CN" dirty="0"/>
          </a:p>
          <a:p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170638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91A9-908C-E34E-88CC-3B598E68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Arch Opens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799FB-9664-1D45-94DB-62E9D84A8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https://github.com/riscv-non-isa/riscv-external-debug-security/issues</a:t>
            </a:r>
            <a:r>
              <a:rPr lang="en-US" dirty="0"/>
              <a:t> </a:t>
            </a:r>
          </a:p>
          <a:p>
            <a:pPr marL="76200" indent="0">
              <a:buNone/>
            </a:pPr>
            <a:endParaRPr lang="en-CN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ED9BE22-58C0-9C4B-BF67-CC0C67044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1938" y="2443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N" altLang="en-CN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CN" altLang="en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35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B6AE-8C23-199B-926A-5A5B7EED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等线 Light"/>
              </a:rPr>
              <a:t>TM external</a:t>
            </a:r>
            <a:r>
              <a:rPr lang="zh-CN" altLang="en-US">
                <a:ea typeface="等线 Light"/>
              </a:rPr>
              <a:t> </a:t>
            </a:r>
            <a:r>
              <a:rPr lang="en-US" altLang="zh-CN">
                <a:ea typeface="等线 Light"/>
              </a:rPr>
              <a:t>trigger</a:t>
            </a:r>
            <a:r>
              <a:rPr lang="zh-CN" altLang="en-US">
                <a:ea typeface="等线 Light"/>
              </a:rPr>
              <a:t> 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EAA13-9179-D5AF-6513-4EAB6EEE5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Problem:</a:t>
            </a:r>
          </a:p>
          <a:p>
            <a:pPr lvl="1"/>
            <a:r>
              <a:rPr lang="en-US" altLang="zh-CN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  <a:r>
              <a:rPr lang="zh-CN" altLang="en-US" dirty="0"/>
              <a:t> </a:t>
            </a:r>
            <a:r>
              <a:rPr lang="en-US" altLang="zh-CN" dirty="0"/>
              <a:t>(input)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privilege-based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Option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</a:p>
          <a:p>
            <a:pPr lvl="1"/>
            <a:r>
              <a:rPr lang="en-US" altLang="zh-CN" dirty="0"/>
              <a:t>Prohibit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  <a:r>
              <a:rPr lang="zh-CN" altLang="en-US" dirty="0"/>
              <a:t> </a:t>
            </a:r>
            <a:r>
              <a:rPr lang="en-US" altLang="zh-CN" dirty="0"/>
              <a:t>(input)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 err="1"/>
              <a:t>sdsec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supported</a:t>
            </a:r>
          </a:p>
          <a:p>
            <a:r>
              <a:rPr lang="en-US" altLang="zh-CN" dirty="0"/>
              <a:t>Option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</a:p>
          <a:p>
            <a:pPr lvl="1"/>
            <a:r>
              <a:rPr lang="en-US" altLang="zh-CN" dirty="0"/>
              <a:t>Leave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SoC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allowed</a:t>
            </a:r>
          </a:p>
          <a:p>
            <a:r>
              <a:rPr lang="en-US" altLang="zh-CN" dirty="0"/>
              <a:t>Option</a:t>
            </a:r>
            <a:r>
              <a:rPr lang="zh-CN" altLang="en-US" dirty="0"/>
              <a:t> </a:t>
            </a:r>
            <a:r>
              <a:rPr lang="en-US" altLang="zh-CN" dirty="0"/>
              <a:t>3 (Preferred):</a:t>
            </a:r>
          </a:p>
          <a:p>
            <a:pPr lvl="1"/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M/S/VS/VU/U</a:t>
            </a:r>
            <a:r>
              <a:rPr lang="zh-CN" altLang="en-US" dirty="0"/>
              <a:t> </a:t>
            </a:r>
            <a:r>
              <a:rPr lang="en-US" altLang="zh-CN" dirty="0"/>
              <a:t>knob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external</a:t>
            </a:r>
            <a:r>
              <a:rPr lang="zh-CN" altLang="en-US" dirty="0"/>
              <a:t> </a:t>
            </a:r>
            <a:r>
              <a:rPr lang="en-US" altLang="zh-CN" dirty="0"/>
              <a:t>trigger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triggers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</a:p>
          <a:p>
            <a:pPr lvl="2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9753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6C3BB-8036-8A23-5711-FE0DE8F3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等线 Light"/>
              </a:rPr>
              <a:t>TM external</a:t>
            </a:r>
            <a:r>
              <a:rPr lang="zh-CN" altLang="en-US">
                <a:ea typeface="等线 Light"/>
              </a:rPr>
              <a:t> </a:t>
            </a:r>
            <a:r>
              <a:rPr lang="en-US" altLang="zh-CN">
                <a:ea typeface="等线 Light"/>
              </a:rPr>
              <a:t>trigger</a:t>
            </a:r>
            <a:r>
              <a:rPr lang="zh-CN" altLang="en-US">
                <a:ea typeface="等线 Light"/>
              </a:rPr>
              <a:t>  </a:t>
            </a:r>
            <a:r>
              <a:rPr lang="en-US" altLang="zh-CN">
                <a:ea typeface="等线 Light"/>
              </a:rPr>
              <a:t>--</a:t>
            </a:r>
            <a:r>
              <a:rPr lang="zh-CN" altLang="en-US">
                <a:ea typeface="等线 Light"/>
              </a:rPr>
              <a:t>  </a:t>
            </a:r>
            <a:r>
              <a:rPr lang="en-US" altLang="zh-CN">
                <a:ea typeface="等线 Light"/>
              </a:rPr>
              <a:t>Option</a:t>
            </a:r>
            <a:r>
              <a:rPr lang="zh-CN" altLang="en-US">
                <a:ea typeface="等线 Light"/>
              </a:rPr>
              <a:t> </a:t>
            </a:r>
            <a:r>
              <a:rPr lang="en-US" altLang="zh-CN">
                <a:ea typeface="等线 Light"/>
              </a:rPr>
              <a:t>3</a:t>
            </a:r>
            <a:endParaRPr lang="en-CN">
              <a:ea typeface="等线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3C6DD-6085-210C-A418-7CF6AE3BE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2800" dirty="0">
                <a:effectLst/>
                <a:latin typeface="CMBX12"/>
              </a:rPr>
              <a:t>New</a:t>
            </a:r>
            <a:r>
              <a:rPr lang="zh-CN" altLang="en-US" sz="2800" dirty="0">
                <a:effectLst/>
                <a:latin typeface="CMBX12"/>
              </a:rPr>
              <a:t> </a:t>
            </a:r>
            <a:r>
              <a:rPr lang="en-US" altLang="zh-CN" sz="2800" dirty="0">
                <a:effectLst/>
                <a:latin typeface="CMBX12"/>
              </a:rPr>
              <a:t>knobs</a:t>
            </a:r>
            <a:r>
              <a:rPr lang="zh-CN" altLang="en-US" sz="2800" dirty="0">
                <a:effectLst/>
                <a:latin typeface="CMBX12"/>
              </a:rPr>
              <a:t> </a:t>
            </a:r>
            <a:r>
              <a:rPr lang="en-US" altLang="zh-CN" sz="2800" dirty="0">
                <a:effectLst/>
                <a:latin typeface="CMBX12"/>
              </a:rPr>
              <a:t>in</a:t>
            </a:r>
            <a:r>
              <a:rPr lang="zh-CN" altLang="en-US" sz="2800" dirty="0">
                <a:effectLst/>
                <a:latin typeface="CMBX12"/>
              </a:rPr>
              <a:t> </a:t>
            </a:r>
            <a:r>
              <a:rPr lang="en-US" sz="2800" dirty="0">
                <a:effectLst/>
                <a:latin typeface="CMTT12"/>
              </a:rPr>
              <a:t>tmexttrigger</a:t>
            </a:r>
            <a:r>
              <a:rPr lang="en-US" altLang="zh-CN" sz="2800" dirty="0">
                <a:effectLst/>
                <a:latin typeface="CMTT12"/>
              </a:rPr>
              <a:t>2</a:t>
            </a:r>
            <a:r>
              <a:rPr lang="en-US" sz="2800" dirty="0">
                <a:effectLst/>
                <a:latin typeface="CMBX12"/>
              </a:rPr>
              <a:t> </a:t>
            </a:r>
            <a:r>
              <a:rPr lang="en-US" altLang="zh-CN" sz="2800" dirty="0">
                <a:effectLst/>
                <a:latin typeface="CMBX12"/>
              </a:rPr>
              <a:t>(alias</a:t>
            </a:r>
            <a:r>
              <a:rPr lang="zh-CN" altLang="en-US" sz="2800" dirty="0">
                <a:effectLst/>
                <a:latin typeface="CMBX12"/>
              </a:rPr>
              <a:t> </a:t>
            </a:r>
            <a:r>
              <a:rPr lang="en-US" altLang="zh-CN" sz="2800" dirty="0">
                <a:effectLst/>
                <a:latin typeface="CMBX12"/>
              </a:rPr>
              <a:t>of</a:t>
            </a:r>
            <a:r>
              <a:rPr lang="zh-CN" altLang="en-US" sz="2800" dirty="0">
                <a:effectLst/>
                <a:latin typeface="CMBX12"/>
              </a:rPr>
              <a:t> </a:t>
            </a:r>
            <a:r>
              <a:rPr lang="en-US" altLang="zh-CN" sz="2800" dirty="0">
                <a:effectLst/>
                <a:latin typeface="CMBX12"/>
              </a:rPr>
              <a:t>tdata2,</a:t>
            </a:r>
            <a:r>
              <a:rPr lang="zh-CN" altLang="en-US" sz="2800" dirty="0">
                <a:effectLst/>
                <a:latin typeface="CMBX12"/>
              </a:rPr>
              <a:t> </a:t>
            </a:r>
            <a:r>
              <a:rPr lang="en-US" sz="2800" dirty="0">
                <a:effectLst/>
                <a:latin typeface="CMBX12"/>
              </a:rPr>
              <a:t>at 0x7a</a:t>
            </a:r>
            <a:r>
              <a:rPr lang="en-US" altLang="zh-CN" sz="2800" dirty="0">
                <a:effectLst/>
                <a:latin typeface="CMBX12"/>
              </a:rPr>
              <a:t>2</a:t>
            </a:r>
            <a:r>
              <a:rPr lang="en-US" sz="2800" dirty="0">
                <a:effectLst/>
                <a:latin typeface="CMBX12"/>
              </a:rPr>
              <a:t>)</a:t>
            </a:r>
          </a:p>
          <a:p>
            <a:pPr marL="457200" lvl="1" indent="0">
              <a:buNone/>
            </a:pPr>
            <a:endParaRPr lang="en-US" altLang="zh-CN" dirty="0">
              <a:latin typeface="CMBX12"/>
            </a:endParaRPr>
          </a:p>
          <a:p>
            <a:pPr marL="457200" lvl="1" indent="0">
              <a:buNone/>
            </a:pPr>
            <a:endParaRPr lang="en-US" altLang="zh-CN" dirty="0">
              <a:latin typeface="CMBX12"/>
            </a:endParaRPr>
          </a:p>
          <a:p>
            <a:pPr lvl="1"/>
            <a:endParaRPr lang="en-US" altLang="zh-CN" dirty="0">
              <a:latin typeface="CMBX12"/>
            </a:endParaRPr>
          </a:p>
          <a:p>
            <a:pPr lvl="1"/>
            <a:r>
              <a:rPr lang="en-US" altLang="zh-CN" dirty="0">
                <a:latin typeface="CMBX12"/>
              </a:rPr>
              <a:t>Not enough</a:t>
            </a:r>
            <a:r>
              <a:rPr lang="zh-CN" altLang="en-US" dirty="0">
                <a:latin typeface="CMBX12"/>
              </a:rPr>
              <a:t> </a:t>
            </a:r>
            <a:r>
              <a:rPr lang="en-US" altLang="zh-CN" dirty="0">
                <a:latin typeface="CMBX12"/>
              </a:rPr>
              <a:t>reserved</a:t>
            </a:r>
            <a:r>
              <a:rPr lang="zh-CN" altLang="en-US" dirty="0">
                <a:latin typeface="CMBX12"/>
              </a:rPr>
              <a:t> </a:t>
            </a:r>
            <a:r>
              <a:rPr lang="en-US" altLang="zh-CN" dirty="0">
                <a:latin typeface="CMBX12"/>
              </a:rPr>
              <a:t>fields</a:t>
            </a:r>
            <a:r>
              <a:rPr lang="zh-CN" altLang="en-US" dirty="0">
                <a:latin typeface="CMBX12"/>
              </a:rPr>
              <a:t> </a:t>
            </a:r>
            <a:r>
              <a:rPr lang="en-US" altLang="zh-CN" dirty="0">
                <a:latin typeface="CMBX12"/>
              </a:rPr>
              <a:t>in</a:t>
            </a:r>
            <a:r>
              <a:rPr lang="zh-CN" altLang="en-US" dirty="0">
                <a:latin typeface="CMBX12"/>
              </a:rPr>
              <a:t> </a:t>
            </a:r>
            <a:r>
              <a:rPr lang="en-US" altLang="zh-CN" dirty="0" err="1">
                <a:latin typeface="CMBX12"/>
              </a:rPr>
              <a:t>tmexttrigger</a:t>
            </a:r>
            <a:r>
              <a:rPr lang="zh-CN" altLang="en-US" dirty="0">
                <a:latin typeface="CMBX12"/>
              </a:rPr>
              <a:t> </a:t>
            </a:r>
            <a:r>
              <a:rPr lang="en-US" altLang="zh-CN" dirty="0">
                <a:latin typeface="CMBX12"/>
              </a:rPr>
              <a:t>(at</a:t>
            </a:r>
            <a:r>
              <a:rPr lang="zh-CN" altLang="en-US" dirty="0">
                <a:latin typeface="CMBX12"/>
              </a:rPr>
              <a:t> </a:t>
            </a:r>
            <a:r>
              <a:rPr lang="en-US" altLang="zh-CN" dirty="0">
                <a:latin typeface="CMBX12"/>
              </a:rPr>
              <a:t>0x7a1)</a:t>
            </a:r>
            <a:r>
              <a:rPr lang="zh-CN" altLang="en-US" dirty="0">
                <a:latin typeface="CMBX12"/>
              </a:rPr>
              <a:t> </a:t>
            </a:r>
            <a:r>
              <a:rPr lang="en-US" altLang="zh-CN" dirty="0">
                <a:latin typeface="CMBX12"/>
              </a:rPr>
              <a:t>in</a:t>
            </a:r>
            <a:r>
              <a:rPr lang="zh-CN" altLang="en-US" dirty="0">
                <a:latin typeface="CMBX12"/>
              </a:rPr>
              <a:t> </a:t>
            </a:r>
            <a:r>
              <a:rPr lang="en-US" altLang="zh-CN" dirty="0">
                <a:latin typeface="CMBX12"/>
              </a:rPr>
              <a:t>case</a:t>
            </a:r>
            <a:r>
              <a:rPr lang="zh-CN" altLang="en-US" dirty="0">
                <a:latin typeface="CMBX12"/>
              </a:rPr>
              <a:t> </a:t>
            </a:r>
            <a:r>
              <a:rPr lang="en-US" altLang="zh-CN" dirty="0">
                <a:latin typeface="CMBX12"/>
              </a:rPr>
              <a:t>of</a:t>
            </a:r>
            <a:r>
              <a:rPr lang="zh-CN" altLang="en-US" dirty="0">
                <a:latin typeface="CMBX12"/>
              </a:rPr>
              <a:t> </a:t>
            </a:r>
            <a:r>
              <a:rPr lang="en-US" altLang="zh-CN" dirty="0">
                <a:latin typeface="CMBX12"/>
              </a:rPr>
              <a:t>RV32</a:t>
            </a:r>
          </a:p>
          <a:p>
            <a:pPr lvl="1"/>
            <a:r>
              <a:rPr lang="en-US" altLang="zh-CN" dirty="0">
                <a:latin typeface="CMBX12"/>
                <a:ea typeface="等线"/>
              </a:rPr>
              <a:t>S</a:t>
            </a:r>
            <a:r>
              <a:rPr lang="en-US" altLang="zh-CN" dirty="0">
                <a:effectLst/>
                <a:latin typeface="CMBX12"/>
                <a:ea typeface="等线"/>
              </a:rPr>
              <a:t>hould</a:t>
            </a:r>
            <a:r>
              <a:rPr lang="zh-CN" altLang="en-US" dirty="0">
                <a:effectLst/>
                <a:latin typeface="CMBX12"/>
                <a:ea typeface="等线"/>
              </a:rPr>
              <a:t> </a:t>
            </a:r>
            <a:r>
              <a:rPr lang="en-US" altLang="zh-CN" dirty="0">
                <a:effectLst/>
                <a:latin typeface="CMBX12"/>
                <a:ea typeface="等线"/>
              </a:rPr>
              <a:t>be</a:t>
            </a:r>
            <a:r>
              <a:rPr lang="zh-CN" altLang="en-US" dirty="0">
                <a:effectLst/>
                <a:latin typeface="CMBX12"/>
                <a:ea typeface="等线"/>
              </a:rPr>
              <a:t> </a:t>
            </a:r>
            <a:r>
              <a:rPr lang="en-US" altLang="zh-CN" dirty="0">
                <a:effectLst/>
                <a:latin typeface="CMBX12"/>
                <a:ea typeface="等线"/>
              </a:rPr>
              <a:t>added</a:t>
            </a:r>
            <a:r>
              <a:rPr lang="zh-CN" altLang="en-US" dirty="0">
                <a:latin typeface="CMBX12"/>
                <a:ea typeface="等线"/>
              </a:rPr>
              <a:t> to</a:t>
            </a:r>
            <a:r>
              <a:rPr lang="zh-CN" altLang="en-US" dirty="0">
                <a:effectLst/>
                <a:latin typeface="CMBX12"/>
                <a:ea typeface="等线"/>
              </a:rPr>
              <a:t> </a:t>
            </a:r>
            <a:r>
              <a:rPr lang="en-US" altLang="zh-CN" dirty="0" err="1">
                <a:effectLst/>
                <a:latin typeface="CMBX12"/>
                <a:ea typeface="等线"/>
              </a:rPr>
              <a:t>sdtrig</a:t>
            </a:r>
            <a:r>
              <a:rPr lang="zh-CN" altLang="en-US" dirty="0">
                <a:effectLst/>
                <a:latin typeface="CMBX12"/>
                <a:ea typeface="等线"/>
              </a:rPr>
              <a:t> </a:t>
            </a:r>
            <a:r>
              <a:rPr lang="en-US" altLang="zh-CN" dirty="0">
                <a:effectLst/>
                <a:latin typeface="CMBX12"/>
                <a:ea typeface="等线"/>
              </a:rPr>
              <a:t>in</a:t>
            </a:r>
            <a:r>
              <a:rPr lang="zh-CN" altLang="en-US" dirty="0">
                <a:effectLst/>
                <a:latin typeface="CMBX12"/>
                <a:ea typeface="等线"/>
              </a:rPr>
              <a:t> </a:t>
            </a:r>
            <a:r>
              <a:rPr lang="en-US" altLang="zh-CN" dirty="0">
                <a:effectLst/>
                <a:latin typeface="CMBX12"/>
                <a:ea typeface="等线"/>
              </a:rPr>
              <a:t>debug</a:t>
            </a:r>
            <a:r>
              <a:rPr lang="zh-CN" altLang="en-US" dirty="0">
                <a:effectLst/>
                <a:latin typeface="CMBX12"/>
                <a:ea typeface="等线"/>
              </a:rPr>
              <a:t> </a:t>
            </a:r>
            <a:r>
              <a:rPr lang="en-US" altLang="zh-CN" dirty="0">
                <a:effectLst/>
                <a:latin typeface="CMBX12"/>
                <a:ea typeface="等线"/>
              </a:rPr>
              <a:t>spec</a:t>
            </a:r>
            <a:r>
              <a:rPr lang="en-US" altLang="zh-CN" dirty="0">
                <a:latin typeface="CMBX12"/>
                <a:ea typeface="等线"/>
              </a:rPr>
              <a:t>?</a:t>
            </a:r>
            <a:endParaRPr lang="en-US" dirty="0">
              <a:effectLst/>
              <a:latin typeface="CMBX12"/>
              <a:ea typeface="等线"/>
            </a:endParaRPr>
          </a:p>
          <a:p>
            <a:endParaRPr lang="en-US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6AD09-6BCC-88F5-E520-BD16A4D2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49" y="2409654"/>
            <a:ext cx="7385747" cy="7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1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ED0F-06BA-3BFA-4EBE-A170858A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BE896-5197-899F-7B21-A25A9634C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Problem: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debugger</a:t>
            </a:r>
            <a:r>
              <a:rPr lang="zh-CN" altLang="en-US" dirty="0"/>
              <a:t> </a:t>
            </a:r>
            <a:r>
              <a:rPr lang="en-US" altLang="zh-CN" dirty="0"/>
              <a:t>needs unlimited access (e.g. boot, RMA) </a:t>
            </a:r>
          </a:p>
          <a:p>
            <a:pPr lvl="1"/>
            <a:r>
              <a:rPr lang="en-US" altLang="zh-CN" dirty="0"/>
              <a:t>I.e. Fall back to the current state of debug spec</a:t>
            </a:r>
          </a:p>
          <a:p>
            <a:r>
              <a:rPr lang="en-US" altLang="zh-CN" dirty="0"/>
              <a:t>Proposal:</a:t>
            </a:r>
          </a:p>
          <a:p>
            <a:pPr lvl="1"/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to enable root debug</a:t>
            </a:r>
          </a:p>
          <a:p>
            <a:r>
              <a:rPr lang="en-US" altLang="zh-CN" dirty="0"/>
              <a:t>Scope:</a:t>
            </a:r>
          </a:p>
          <a:p>
            <a:pPr lvl="1"/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debug</a:t>
            </a:r>
            <a:r>
              <a:rPr lang="zh-CN" altLang="en-US" dirty="0"/>
              <a:t> </a:t>
            </a:r>
            <a:r>
              <a:rPr lang="en-US" altLang="zh-CN" dirty="0"/>
              <a:t>capability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SoC when root debug set</a:t>
            </a:r>
          </a:p>
          <a:p>
            <a:pPr lvl="2"/>
            <a:r>
              <a:rPr lang="en-US" altLang="zh-CN" dirty="0"/>
              <a:t>All harts allow m mode debug (as if </a:t>
            </a:r>
            <a:r>
              <a:rPr lang="en-US" altLang="zh-CN" dirty="0" err="1"/>
              <a:t>mdbgen</a:t>
            </a:r>
            <a:r>
              <a:rPr lang="en-US" altLang="zh-CN" dirty="0"/>
              <a:t> == 1)</a:t>
            </a:r>
          </a:p>
          <a:p>
            <a:pPr lvl="2"/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 err="1"/>
              <a:t>relaxedpriv</a:t>
            </a:r>
            <a:endParaRPr lang="en-US" altLang="zh-CN" dirty="0"/>
          </a:p>
          <a:p>
            <a:pPr lvl="2"/>
            <a:r>
              <a:rPr lang="en-US" altLang="zh-CN" dirty="0"/>
              <a:t>Allow </a:t>
            </a:r>
            <a:r>
              <a:rPr lang="en-US" altLang="zh-CN" dirty="0" err="1"/>
              <a:t>aamvirtual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Bypass</a:t>
            </a:r>
            <a:r>
              <a:rPr lang="zh-CN" altLang="en-US" dirty="0"/>
              <a:t> </a:t>
            </a:r>
            <a:r>
              <a:rPr lang="en-US" altLang="zh-CN" dirty="0"/>
              <a:t>IOPMP (Need to co-work with IOPMP TG)</a:t>
            </a:r>
          </a:p>
          <a:p>
            <a:pPr lvl="2"/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 err="1"/>
              <a:t>ndmreset</a:t>
            </a:r>
            <a:endParaRPr lang="en-US" altLang="zh-CN" dirty="0"/>
          </a:p>
          <a:p>
            <a:pPr lvl="2"/>
            <a:r>
              <a:rPr lang="en-US" altLang="zh-CN" dirty="0"/>
              <a:t>Allow keepalive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756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AF55-89C0-F98C-2BFA-D27293AC9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Updates</a:t>
            </a:r>
            <a:r>
              <a:rPr lang="zh-CN" altLang="en-US" dirty="0"/>
              <a:t> </a:t>
            </a:r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Rev0.5</a:t>
            </a:r>
            <a:r>
              <a:rPr lang="zh-CN" altLang="en-US" dirty="0"/>
              <a:t> </a:t>
            </a:r>
            <a:r>
              <a:rPr lang="en-US" altLang="zh-CN" dirty="0"/>
              <a:t>feedback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7CFA-05C2-834D-FC88-6CC50AEE3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</a:t>
            </a:r>
            <a:r>
              <a:rPr lang="zh-CN" altLang="en-US" dirty="0"/>
              <a:t> </a:t>
            </a:r>
            <a:r>
              <a:rPr lang="en-US" altLang="zh-CN" dirty="0"/>
              <a:t>created</a:t>
            </a:r>
            <a:r>
              <a:rPr lang="zh-CN" altLang="en-US" dirty="0"/>
              <a:t> </a:t>
            </a:r>
            <a:r>
              <a:rPr lang="en-US" altLang="zh-CN" dirty="0"/>
              <a:t>against</a:t>
            </a:r>
            <a:r>
              <a:rPr lang="zh-CN" altLang="en-US" dirty="0"/>
              <a:t> </a:t>
            </a:r>
            <a:r>
              <a:rPr lang="en-US" altLang="zh-CN" dirty="0"/>
              <a:t>Rev0.5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purpose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https://github.com/riscv-non-isa/riscv-external-debug-security/pull/41/files</a:t>
            </a:r>
            <a:endParaRPr lang="en-US" altLang="zh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19191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5141</TotalTime>
  <Words>311</Words>
  <Application>Microsoft Macintosh PowerPoint</Application>
  <PresentationFormat>Widescreen</PresentationFormat>
  <Paragraphs>53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Open Sans SemiBold</vt:lpstr>
      <vt:lpstr>Calibri</vt:lpstr>
      <vt:lpstr>CMTT12</vt:lpstr>
      <vt:lpstr>Arial</vt:lpstr>
      <vt:lpstr>Open Sans</vt:lpstr>
      <vt:lpstr>Helvetica Neue</vt:lpstr>
      <vt:lpstr>Century Gothic</vt:lpstr>
      <vt:lpstr>CMBX12</vt:lpstr>
      <vt:lpstr>Merriweather Sans</vt:lpstr>
      <vt:lpstr>Simple Light</vt:lpstr>
      <vt:lpstr>RISC-V External Debug Security TG</vt:lpstr>
      <vt:lpstr>Disclosure</vt:lpstr>
      <vt:lpstr>Agenda</vt:lpstr>
      <vt:lpstr>TG/Spec Update</vt:lpstr>
      <vt:lpstr>Arch Opens</vt:lpstr>
      <vt:lpstr>TM external trigger </vt:lpstr>
      <vt:lpstr>TM external trigger  --  Option 3</vt:lpstr>
      <vt:lpstr>Root Debug</vt:lpstr>
      <vt:lpstr>Updates according to Rev0.5 feedback</vt:lpstr>
      <vt:lpstr>Backup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External Debug Security TG</dc:title>
  <cp:lastModifiedBy>Joe Xie</cp:lastModifiedBy>
  <cp:revision>37</cp:revision>
  <dcterms:modified xsi:type="dcterms:W3CDTF">2024-06-18T16:29:51Z</dcterms:modified>
</cp:coreProperties>
</file>